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1" r:id="rId3"/>
    <p:sldId id="279" r:id="rId4"/>
    <p:sldId id="272" r:id="rId5"/>
    <p:sldId id="262" r:id="rId6"/>
    <p:sldId id="278" r:id="rId7"/>
    <p:sldId id="274" r:id="rId8"/>
    <p:sldId id="264" r:id="rId9"/>
    <p:sldId id="280" r:id="rId10"/>
    <p:sldId id="276" r:id="rId11"/>
    <p:sldId id="282" r:id="rId12"/>
    <p:sldId id="266" r:id="rId13"/>
    <p:sldId id="275" r:id="rId1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tski slog 1 – poudare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ematski slog 1 – poudarek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Srednji slog 4 – poudarek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Temni slog 1 – poudarek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Temni slog 1 – poudarek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6.10.2016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31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6.10.2016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357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6.10.2016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271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3D4F-0967-4AE6-A0C7-107C7D564C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F6F3-1F83-436A-9348-46AD83A3F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83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3D4F-0967-4AE6-A0C7-107C7D564C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F6F3-1F83-436A-9348-46AD83A3F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69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3D4F-0967-4AE6-A0C7-107C7D564C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F6F3-1F83-436A-9348-46AD83A3F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7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3D4F-0967-4AE6-A0C7-107C7D564C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F6F3-1F83-436A-9348-46AD83A3F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445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3D4F-0967-4AE6-A0C7-107C7D564C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F6F3-1F83-436A-9348-46AD83A3F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47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3D4F-0967-4AE6-A0C7-107C7D564C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F6F3-1F83-436A-9348-46AD83A3F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97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3D4F-0967-4AE6-A0C7-107C7D564C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F6F3-1F83-436A-9348-46AD83A3F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39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3D4F-0967-4AE6-A0C7-107C7D564C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F6F3-1F83-436A-9348-46AD83A3F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17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6.10.2016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0088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3D4F-0967-4AE6-A0C7-107C7D564C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F6F3-1F83-436A-9348-46AD83A3F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743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3D4F-0967-4AE6-A0C7-107C7D564C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F6F3-1F83-436A-9348-46AD83A3F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869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3D4F-0967-4AE6-A0C7-107C7D564C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F6F3-1F83-436A-9348-46AD83A3F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3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6.10.2016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087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6.10.2016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5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6.10.2016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928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6.10.2016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116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6.10.2016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324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6.10.2016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428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6.10.2016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455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0325-951B-434F-986E-9ED73B42B0C3}" type="datetimeFigureOut">
              <a:rPr lang="sl-SI" smtClean="0"/>
              <a:t>6.10.2016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501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/>
              <a:t>Uredite slog naslova matrice</a:t>
            </a:r>
            <a:endParaRPr lang="en-US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23D4F-0967-4AE6-A0C7-107C7D564C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0F6F3-1F83-436A-9348-46AD83A3F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8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fer.org/Facts&amp;Figures/Scrap%20price%20index.fhtml#top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rofer.org/News&amp;Events/Press%20releases/PRESS%20Notice%20%20Indefinite%20suspension%20of%20t.fhtm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353" y="0"/>
            <a:ext cx="2305610" cy="1696852"/>
          </a:xfrm>
          <a:prstGeom prst="rect">
            <a:avLst/>
          </a:prstGeom>
        </p:spPr>
      </p:pic>
      <p:sp>
        <p:nvSpPr>
          <p:cNvPr id="3" name="Pravokotnik 2"/>
          <p:cNvSpPr/>
          <p:nvPr/>
        </p:nvSpPr>
        <p:spPr>
          <a:xfrm>
            <a:off x="1249251" y="3926675"/>
            <a:ext cx="88864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l-SI" sz="2000" dirty="0" smtClean="0"/>
          </a:p>
          <a:p>
            <a:pPr algn="ctr"/>
            <a:r>
              <a:rPr lang="sl-SI" sz="2000" dirty="0"/>
              <a:t>3</a:t>
            </a:r>
            <a:r>
              <a:rPr lang="sl-SI" sz="2000" dirty="0" smtClean="0"/>
              <a:t>. </a:t>
            </a:r>
            <a:r>
              <a:rPr lang="sl-SI" sz="2000" dirty="0"/>
              <a:t>konferenca </a:t>
            </a:r>
            <a:br>
              <a:rPr lang="sl-SI" sz="2000" dirty="0"/>
            </a:br>
            <a:r>
              <a:rPr lang="sl-SI" sz="2000" dirty="0"/>
              <a:t>Sekcije zbiralcev in predelovalcev kovinskih in nekovinskih odpadkov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  <a:p>
            <a:pPr algn="ctr"/>
            <a:r>
              <a:rPr lang="sl-SI" sz="2800" b="1" dirty="0" smtClean="0"/>
              <a:t>Kako do reciklažnih ciljev 2020?</a:t>
            </a:r>
            <a:endParaRPr lang="sl-SI" sz="2800" b="1" dirty="0"/>
          </a:p>
          <a:p>
            <a:pPr algn="ctr"/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13. </a:t>
            </a:r>
            <a:r>
              <a:rPr lang="sl-SI" dirty="0"/>
              <a:t>in </a:t>
            </a:r>
            <a:r>
              <a:rPr lang="sl-SI" dirty="0" smtClean="0"/>
              <a:t>14. oktober 2016</a:t>
            </a: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Rogaška Slatina</a:t>
            </a:r>
            <a:endParaRPr lang="sl-SI" dirty="0">
              <a:effectLst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377006" y="6148175"/>
            <a:ext cx="3253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Jure Fišer, predsednik sekcije</a:t>
            </a:r>
            <a:endParaRPr lang="sl-SI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17" y="1696852"/>
            <a:ext cx="12050246" cy="162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738" y="0"/>
            <a:ext cx="1968262" cy="1448575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308113" y="1230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l-SI" dirty="0"/>
              <a:t>WORLD BANK – CENOVNI INDIKATORJI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66725" y="1571625"/>
          <a:ext cx="11512550" cy="345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Worksheet" r:id="rId4" imgW="10306052" imgH="2009804" progId="Excel.Sheet.12">
                  <p:embed/>
                </p:oleObj>
              </mc:Choice>
              <mc:Fallback>
                <p:oleObj name="Worksheet" r:id="rId4" imgW="10306052" imgH="20098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6725" y="1571625"/>
                        <a:ext cx="11512550" cy="345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Gorenje Surovina - Odpadke spreminjamo v energij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1817" y="6296803"/>
            <a:ext cx="2491751" cy="4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487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1353" y="232475"/>
            <a:ext cx="10515600" cy="1325563"/>
          </a:xfrm>
        </p:spPr>
        <p:txBody>
          <a:bodyPr>
            <a:normAutofit/>
          </a:bodyPr>
          <a:lstStyle/>
          <a:p>
            <a:r>
              <a:rPr lang="sl-SI" sz="3600" b="1" dirty="0"/>
              <a:t>Nadaljnji razlogi za pesimizem v branži reciklaže </a:t>
            </a:r>
            <a:br>
              <a:rPr lang="sl-SI" sz="3600" b="1" dirty="0"/>
            </a:br>
            <a:r>
              <a:rPr lang="sl-SI" sz="3600" b="1" dirty="0"/>
              <a:t>surovin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6905" y="1690688"/>
            <a:ext cx="10515600" cy="4708772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Največji evropski igralci pred rešitvijo finančnih težav (</a:t>
            </a:r>
            <a:r>
              <a:rPr lang="sl-SI" dirty="0" err="1"/>
              <a:t>Scholtz</a:t>
            </a:r>
            <a:r>
              <a:rPr lang="sl-SI" dirty="0"/>
              <a:t>, Alba,…); vsi poslujemo s prenizkimi </a:t>
            </a:r>
            <a:r>
              <a:rPr lang="sl-SI" dirty="0" smtClean="0"/>
              <a:t>maržami.</a:t>
            </a:r>
            <a:endParaRPr lang="sl-SI" dirty="0"/>
          </a:p>
          <a:p>
            <a:r>
              <a:rPr lang="sl-SI" dirty="0"/>
              <a:t>Nestabilnost cen strateških surovin povzroča nestabilnost odnosov v verigi vrednosti (zmanjševanje količin, zniževanje vmesnih zalog, nižanje absolutnih marž, nižanje </a:t>
            </a:r>
            <a:r>
              <a:rPr lang="sl-SI" dirty="0" err="1"/>
              <a:t>profitabilnosti</a:t>
            </a:r>
            <a:r>
              <a:rPr lang="sl-SI" dirty="0"/>
              <a:t> branže</a:t>
            </a:r>
            <a:r>
              <a:rPr lang="sl-SI" dirty="0" smtClean="0"/>
              <a:t>).</a:t>
            </a:r>
            <a:endParaRPr lang="sl-SI" dirty="0"/>
          </a:p>
          <a:p>
            <a:r>
              <a:rPr lang="sl-SI" dirty="0"/>
              <a:t>Alternativa odpadnim surovinam je proizvodnja primarnega jekla iz železove rude (nizke cene železove rude in vseh energentov</a:t>
            </a:r>
            <a:r>
              <a:rPr lang="sl-SI" dirty="0" smtClean="0"/>
              <a:t>).</a:t>
            </a:r>
            <a:endParaRPr lang="sl-SI" dirty="0"/>
          </a:p>
          <a:p>
            <a:r>
              <a:rPr lang="sl-SI" dirty="0"/>
              <a:t>Kitajski izvoz jekla v letu 2014 je zrasel za 100 % = + 10 mio TON; na Bližnjem in Srednjem Vzhodu izpodriva jeklo iz Turčije; v 2016 vojna med železarnami ZDA in </a:t>
            </a:r>
            <a:r>
              <a:rPr lang="sl-SI" dirty="0" smtClean="0"/>
              <a:t>Kitajske.</a:t>
            </a:r>
            <a:endParaRPr lang="sl-SI" dirty="0"/>
          </a:p>
          <a:p>
            <a:r>
              <a:rPr lang="sl-SI" dirty="0"/>
              <a:t>Na vidiku ni stabilnosti </a:t>
            </a:r>
            <a:r>
              <a:rPr lang="sl-SI" dirty="0" smtClean="0"/>
              <a:t>trga </a:t>
            </a:r>
            <a:r>
              <a:rPr lang="sl-SI" dirty="0"/>
              <a:t>kovin – to lahko traja še nekaj let!</a:t>
            </a:r>
          </a:p>
          <a:p>
            <a:r>
              <a:rPr lang="sl-SI" dirty="0"/>
              <a:t>Slabe napovedi za zadnji kvartal!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43" y="1"/>
            <a:ext cx="1936756" cy="142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842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738" y="0"/>
            <a:ext cx="1968262" cy="1448575"/>
          </a:xfrm>
          <a:prstGeom prst="rect">
            <a:avLst/>
          </a:prstGeom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96660" y="2360494"/>
            <a:ext cx="10515600" cy="2756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dirty="0">
                <a:solidFill>
                  <a:schemeClr val="accent6"/>
                </a:solidFill>
              </a:rPr>
              <a:t>ŽELIM VAM USPEŠNO DELO NA KONFERENCI, PRIJETNO DRUŽENJE, PREDVSEM PA USPEŠNO POSLOVANJE KLJUB TEŽKIM ČASOM!</a:t>
            </a:r>
          </a:p>
          <a:p>
            <a:pPr marL="0" indent="0" algn="ctr">
              <a:buNone/>
            </a:pPr>
            <a:endParaRPr lang="sl-SI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sl-SI" dirty="0">
                <a:solidFill>
                  <a:schemeClr val="accent6"/>
                </a:solidFill>
              </a:rPr>
              <a:t>HVALA!</a:t>
            </a:r>
          </a:p>
        </p:txBody>
      </p:sp>
    </p:spTree>
    <p:extLst>
      <p:ext uri="{BB962C8B-B14F-4D97-AF65-F5344CB8AC3E}">
        <p14:creationId xmlns:p14="http://schemas.microsoft.com/office/powerpoint/2010/main" val="423520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>
          <a:xfrm>
            <a:off x="215247" y="-175984"/>
            <a:ext cx="8229600" cy="1641475"/>
          </a:xfrm>
        </p:spPr>
        <p:txBody>
          <a:bodyPr/>
          <a:lstStyle/>
          <a:p>
            <a:pPr eaLnBrk="1" hangingPunct="1"/>
            <a:r>
              <a:rPr lang="sl-SI" altLang="sl-SI" dirty="0"/>
              <a:t>ZAKLJUČKI KONFERENCE 2015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095562" y="1393374"/>
            <a:ext cx="81359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l-SI" altLang="sl-SI" sz="1800" dirty="0">
                <a:solidFill>
                  <a:schemeClr val="tx1"/>
                </a:solidFill>
              </a:rPr>
              <a:t>Želimo stabilen pravni okvir, ki bo branži omogočil investiranje v potrebne tehnološke zmogljivosti za doseganje </a:t>
            </a:r>
            <a:r>
              <a:rPr lang="sl-SI" altLang="sl-SI" sz="1800" dirty="0" err="1">
                <a:solidFill>
                  <a:schemeClr val="tx1"/>
                </a:solidFill>
              </a:rPr>
              <a:t>okoljskih</a:t>
            </a:r>
            <a:r>
              <a:rPr lang="sl-SI" altLang="sl-SI" sz="1800" dirty="0">
                <a:solidFill>
                  <a:schemeClr val="tx1"/>
                </a:solidFill>
              </a:rPr>
              <a:t> ciljev in zagotavljal pričakovano donosnost.</a:t>
            </a:r>
          </a:p>
          <a:p>
            <a:pPr eaLnBrk="1" hangingPunct="1">
              <a:spcBef>
                <a:spcPct val="0"/>
              </a:spcBef>
            </a:pPr>
            <a:endParaRPr lang="sl-SI" altLang="sl-SI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sl-SI" altLang="sl-SI" sz="1800" dirty="0">
                <a:solidFill>
                  <a:schemeClr val="tx1"/>
                </a:solidFill>
              </a:rPr>
              <a:t>Država mora zagotoviti, da centri za ravnanje z odpadki, ki so financirani iz evropskih sredstev, ne bodo opravljali tržnih dejavnosti, saj gre za nedovoljeno državno pomoč.</a:t>
            </a:r>
          </a:p>
          <a:p>
            <a:pPr eaLnBrk="1" hangingPunct="1">
              <a:spcBef>
                <a:spcPct val="0"/>
              </a:spcBef>
            </a:pPr>
            <a:endParaRPr lang="sl-SI" altLang="sl-SI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sl-SI" altLang="sl-SI" sz="1800" dirty="0">
                <a:solidFill>
                  <a:schemeClr val="tx1"/>
                </a:solidFill>
              </a:rPr>
              <a:t>Poenotenje meril za vse zbiralce odpadkov, tako za izvajalce javnih služb, kot za ostale zbiralce.</a:t>
            </a:r>
          </a:p>
          <a:p>
            <a:pPr eaLnBrk="1" hangingPunct="1">
              <a:spcBef>
                <a:spcPct val="0"/>
              </a:spcBef>
            </a:pPr>
            <a:endParaRPr lang="sl-SI" altLang="sl-SI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sl-SI" altLang="sl-SI" sz="1800" dirty="0">
                <a:solidFill>
                  <a:schemeClr val="tx1"/>
                </a:solidFill>
              </a:rPr>
              <a:t>Država mora zagotoviti uravnotežen dialog z vsemi deležniki (tudi iz gospodarstva) pri pripravi strategije in zakonodaje.</a:t>
            </a:r>
          </a:p>
          <a:p>
            <a:pPr eaLnBrk="1" hangingPunct="1">
              <a:spcBef>
                <a:spcPct val="0"/>
              </a:spcBef>
            </a:pPr>
            <a:endParaRPr lang="sl-SI" altLang="sl-SI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sl-SI" altLang="sl-SI" sz="1800" dirty="0">
                <a:solidFill>
                  <a:schemeClr val="tx1"/>
                </a:solidFill>
              </a:rPr>
              <a:t>Država mora zagotoviti sistemske okvirje za zmanjšanje črnega trga na področju ravnanja z odpadki (liberalizacija dejavnosti).</a:t>
            </a:r>
          </a:p>
        </p:txBody>
      </p:sp>
      <p:sp>
        <p:nvSpPr>
          <p:cNvPr id="4" name="Pomnoži 3"/>
          <p:cNvSpPr/>
          <p:nvPr/>
        </p:nvSpPr>
        <p:spPr>
          <a:xfrm>
            <a:off x="11272250" y="1491636"/>
            <a:ext cx="494675" cy="48700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rgbClr val="FF0000"/>
              </a:solidFill>
            </a:endParaRPr>
          </a:p>
        </p:txBody>
      </p:sp>
      <p:sp>
        <p:nvSpPr>
          <p:cNvPr id="5" name="Plus 4"/>
          <p:cNvSpPr/>
          <p:nvPr/>
        </p:nvSpPr>
        <p:spPr>
          <a:xfrm>
            <a:off x="10312351" y="1465491"/>
            <a:ext cx="554636" cy="53929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lus 5"/>
          <p:cNvSpPr/>
          <p:nvPr/>
        </p:nvSpPr>
        <p:spPr>
          <a:xfrm>
            <a:off x="10327078" y="2577261"/>
            <a:ext cx="554636" cy="53929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množi 6"/>
          <p:cNvSpPr/>
          <p:nvPr/>
        </p:nvSpPr>
        <p:spPr>
          <a:xfrm>
            <a:off x="11272250" y="2573599"/>
            <a:ext cx="494675" cy="48700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omnoži 7"/>
          <p:cNvSpPr/>
          <p:nvPr/>
        </p:nvSpPr>
        <p:spPr>
          <a:xfrm>
            <a:off x="10293350" y="5567076"/>
            <a:ext cx="494675" cy="48700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omnoži 8"/>
          <p:cNvSpPr/>
          <p:nvPr/>
        </p:nvSpPr>
        <p:spPr>
          <a:xfrm>
            <a:off x="10699913" y="3751641"/>
            <a:ext cx="462045" cy="4350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lus 9"/>
          <p:cNvSpPr/>
          <p:nvPr/>
        </p:nvSpPr>
        <p:spPr>
          <a:xfrm>
            <a:off x="10330685" y="4603427"/>
            <a:ext cx="554636" cy="53929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omnoži 12"/>
          <p:cNvSpPr/>
          <p:nvPr/>
        </p:nvSpPr>
        <p:spPr>
          <a:xfrm>
            <a:off x="11276521" y="3655562"/>
            <a:ext cx="494675" cy="53570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omnoži 13"/>
          <p:cNvSpPr/>
          <p:nvPr/>
        </p:nvSpPr>
        <p:spPr>
          <a:xfrm>
            <a:off x="11191938" y="5567076"/>
            <a:ext cx="494675" cy="48700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lus 14"/>
          <p:cNvSpPr/>
          <p:nvPr/>
        </p:nvSpPr>
        <p:spPr>
          <a:xfrm>
            <a:off x="10375792" y="3754031"/>
            <a:ext cx="400987" cy="38248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lus 15"/>
          <p:cNvSpPr/>
          <p:nvPr/>
        </p:nvSpPr>
        <p:spPr>
          <a:xfrm>
            <a:off x="11180291" y="4603427"/>
            <a:ext cx="586633" cy="53929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212" y="0"/>
            <a:ext cx="1577787" cy="116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2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363765" y="1246094"/>
            <a:ext cx="1019148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sz="2800" dirty="0">
                <a:solidFill>
                  <a:schemeClr val="accent6"/>
                </a:solidFill>
                <a:latin typeface="Arial" panose="020B0604020202020204" pitchFamily="34" charset="0"/>
              </a:rPr>
              <a:t>….. KAKO POSLUJEMO IN KAKŠNI SO OBETI V LETU 2017 GLEDE NA NASLEDNJA DEJSTVA</a:t>
            </a:r>
            <a:r>
              <a:rPr lang="sl-SI" sz="2800" dirty="0" smtClean="0">
                <a:solidFill>
                  <a:schemeClr val="accent6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sl-SI" sz="2800" dirty="0">
              <a:solidFill>
                <a:schemeClr val="accent6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dirty="0">
                <a:solidFill>
                  <a:schemeClr val="accent6"/>
                </a:solidFill>
                <a:latin typeface="Arial" panose="020B0604020202020204" pitchFamily="34" charset="0"/>
              </a:rPr>
              <a:t>Kako poslujemo?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dirty="0">
                <a:solidFill>
                  <a:schemeClr val="accent6"/>
                </a:solidFill>
                <a:latin typeface="Arial" panose="020B0604020202020204" pitchFamily="34" charset="0"/>
              </a:rPr>
              <a:t>Kako poslujejo IJS?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dirty="0">
                <a:solidFill>
                  <a:schemeClr val="accent6"/>
                </a:solidFill>
                <a:latin typeface="Arial" panose="020B0604020202020204" pitchFamily="34" charset="0"/>
              </a:rPr>
              <a:t>Kaj se dogaja na svetovnih trgih surovin ?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0952" y="268941"/>
            <a:ext cx="1729681" cy="127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99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  <p:sp>
        <p:nvSpPr>
          <p:cNvPr id="8" name="Puščica dol 7"/>
          <p:cNvSpPr/>
          <p:nvPr/>
        </p:nvSpPr>
        <p:spPr>
          <a:xfrm>
            <a:off x="11697328" y="2557799"/>
            <a:ext cx="197870" cy="20986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uščica dol 8"/>
          <p:cNvSpPr/>
          <p:nvPr/>
        </p:nvSpPr>
        <p:spPr>
          <a:xfrm>
            <a:off x="11706322" y="3111712"/>
            <a:ext cx="179882" cy="20986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uščica dol 9"/>
          <p:cNvSpPr/>
          <p:nvPr/>
        </p:nvSpPr>
        <p:spPr>
          <a:xfrm>
            <a:off x="11708319" y="4640510"/>
            <a:ext cx="179882" cy="20986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uščica gor 12"/>
          <p:cNvSpPr/>
          <p:nvPr/>
        </p:nvSpPr>
        <p:spPr>
          <a:xfrm>
            <a:off x="11708319" y="6001724"/>
            <a:ext cx="197870" cy="2248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Naslov 1"/>
          <p:cNvSpPr>
            <a:spLocks noGrp="1"/>
          </p:cNvSpPr>
          <p:nvPr>
            <p:ph type="title"/>
          </p:nvPr>
        </p:nvSpPr>
        <p:spPr>
          <a:xfrm>
            <a:off x="748939" y="178886"/>
            <a:ext cx="10515600" cy="1325563"/>
          </a:xfrm>
        </p:spPr>
        <p:txBody>
          <a:bodyPr>
            <a:normAutofit/>
          </a:bodyPr>
          <a:lstStyle/>
          <a:p>
            <a:r>
              <a:rPr lang="sl-SI" sz="2800" b="1" dirty="0"/>
              <a:t>Poslovanje članov Sekcije (2011-2015) - 31 podjetij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72752"/>
              </p:ext>
            </p:extLst>
          </p:nvPr>
        </p:nvGraphicFramePr>
        <p:xfrm>
          <a:off x="748937" y="1683331"/>
          <a:ext cx="10646087" cy="477743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177170">
                  <a:extLst>
                    <a:ext uri="{9D8B030D-6E8A-4147-A177-3AD203B41FA5}">
                      <a16:colId xmlns="" xmlns:a16="http://schemas.microsoft.com/office/drawing/2014/main" val="3064660365"/>
                    </a:ext>
                  </a:extLst>
                </a:gridCol>
                <a:gridCol w="1352568">
                  <a:extLst>
                    <a:ext uri="{9D8B030D-6E8A-4147-A177-3AD203B41FA5}">
                      <a16:colId xmlns="" xmlns:a16="http://schemas.microsoft.com/office/drawing/2014/main" val="83986898"/>
                    </a:ext>
                  </a:extLst>
                </a:gridCol>
                <a:gridCol w="1229607">
                  <a:extLst>
                    <a:ext uri="{9D8B030D-6E8A-4147-A177-3AD203B41FA5}">
                      <a16:colId xmlns="" xmlns:a16="http://schemas.microsoft.com/office/drawing/2014/main" val="875325336"/>
                    </a:ext>
                  </a:extLst>
                </a:gridCol>
                <a:gridCol w="1393554">
                  <a:extLst>
                    <a:ext uri="{9D8B030D-6E8A-4147-A177-3AD203B41FA5}">
                      <a16:colId xmlns="" xmlns:a16="http://schemas.microsoft.com/office/drawing/2014/main" val="3861854770"/>
                    </a:ext>
                  </a:extLst>
                </a:gridCol>
                <a:gridCol w="1332074">
                  <a:extLst>
                    <a:ext uri="{9D8B030D-6E8A-4147-A177-3AD203B41FA5}">
                      <a16:colId xmlns="" xmlns:a16="http://schemas.microsoft.com/office/drawing/2014/main" val="2389815957"/>
                    </a:ext>
                  </a:extLst>
                </a:gridCol>
                <a:gridCol w="1460159">
                  <a:extLst>
                    <a:ext uri="{9D8B030D-6E8A-4147-A177-3AD203B41FA5}">
                      <a16:colId xmlns="" xmlns:a16="http://schemas.microsoft.com/office/drawing/2014/main" val="4156618326"/>
                    </a:ext>
                  </a:extLst>
                </a:gridCol>
                <a:gridCol w="1700955">
                  <a:extLst>
                    <a:ext uri="{9D8B030D-6E8A-4147-A177-3AD203B41FA5}">
                      <a16:colId xmlns="" xmlns:a16="http://schemas.microsoft.com/office/drawing/2014/main" val="3866266661"/>
                    </a:ext>
                  </a:extLst>
                </a:gridCol>
              </a:tblGrid>
              <a:tr h="6415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2010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2011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2012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2013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2014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2015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719398711"/>
                  </a:ext>
                </a:extLst>
              </a:tr>
              <a:tr h="6415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Poslovni prihodki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427.301.405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>
                          <a:effectLst/>
                        </a:rPr>
                        <a:t>571.385.401</a:t>
                      </a:r>
                      <a:endParaRPr lang="sl-SI" sz="1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>
                          <a:effectLst/>
                        </a:rPr>
                        <a:t>587.212.133</a:t>
                      </a:r>
                      <a:endParaRPr lang="sl-SI" sz="1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>
                          <a:effectLst/>
                        </a:rPr>
                        <a:t>526.763.894</a:t>
                      </a:r>
                      <a:endParaRPr lang="sl-SI" sz="1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>
                          <a:effectLst/>
                        </a:rPr>
                        <a:t>501.880.832</a:t>
                      </a:r>
                      <a:endParaRPr lang="sl-SI" sz="1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>
                          <a:effectLst/>
                        </a:rPr>
                        <a:t>445.172.000</a:t>
                      </a:r>
                      <a:endParaRPr lang="sl-SI" sz="1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235159778"/>
                  </a:ext>
                </a:extLst>
              </a:tr>
              <a:tr h="6415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Poslovni odhodki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407.391.373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>
                          <a:effectLst/>
                        </a:rPr>
                        <a:t>554.090.205</a:t>
                      </a:r>
                      <a:endParaRPr lang="sl-SI" sz="1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572.032.468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520.836.403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490.541.440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439.832.969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518661978"/>
                  </a:ext>
                </a:extLst>
              </a:tr>
              <a:tr h="91492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Poslovni izid dejavnosti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19.910.032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17.295.196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15.179.665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5.927.491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11.339.392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5.339.031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946838416"/>
                  </a:ext>
                </a:extLst>
              </a:tr>
              <a:tr h="6415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EBITDA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>
                          <a:effectLst/>
                        </a:rPr>
                        <a:t>35.001.225</a:t>
                      </a:r>
                      <a:endParaRPr lang="sl-SI" sz="1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>
                          <a:effectLst/>
                        </a:rPr>
                        <a:t>33.953.125</a:t>
                      </a:r>
                      <a:endParaRPr lang="sl-SI" sz="1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29.258.575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21.501.586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22.568.590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17.479.356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043605528"/>
                  </a:ext>
                </a:extLst>
              </a:tr>
              <a:tr h="6415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Čisti poslovni izid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13.161.736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11.893.274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8.351.473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solidFill>
                            <a:srgbClr val="C00000"/>
                          </a:solidFill>
                          <a:effectLst/>
                        </a:rPr>
                        <a:t>-1.221.702 </a:t>
                      </a:r>
                      <a:endParaRPr lang="sl-SI" sz="1800" b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4.211.953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solidFill>
                            <a:srgbClr val="C00000"/>
                          </a:solidFill>
                          <a:effectLst/>
                        </a:rPr>
                        <a:t>-587.630 </a:t>
                      </a:r>
                      <a:endParaRPr lang="sl-SI" sz="1800" b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89707383"/>
                  </a:ext>
                </a:extLst>
              </a:tr>
              <a:tr h="65484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Povprečno št. zaposlenih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1.684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2.001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2.048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1.929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1.735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1.859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192484784"/>
                  </a:ext>
                </a:extLst>
              </a:tr>
            </a:tbl>
          </a:graphicData>
        </a:graphic>
      </p:graphicFrame>
      <p:sp>
        <p:nvSpPr>
          <p:cNvPr id="12" name="Puščica dol 11"/>
          <p:cNvSpPr/>
          <p:nvPr/>
        </p:nvSpPr>
        <p:spPr>
          <a:xfrm>
            <a:off x="11708319" y="5433543"/>
            <a:ext cx="197870" cy="20900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Puščica dol 16"/>
          <p:cNvSpPr/>
          <p:nvPr/>
        </p:nvSpPr>
        <p:spPr>
          <a:xfrm>
            <a:off x="11708319" y="3952408"/>
            <a:ext cx="197870" cy="20986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22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  <p:sp>
        <p:nvSpPr>
          <p:cNvPr id="13" name="Puščica gor 12"/>
          <p:cNvSpPr/>
          <p:nvPr/>
        </p:nvSpPr>
        <p:spPr>
          <a:xfrm>
            <a:off x="11547597" y="1760389"/>
            <a:ext cx="179882" cy="2248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uščica gor 13"/>
          <p:cNvSpPr/>
          <p:nvPr/>
        </p:nvSpPr>
        <p:spPr>
          <a:xfrm>
            <a:off x="11550166" y="2281368"/>
            <a:ext cx="179882" cy="2248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uščica gor 11"/>
          <p:cNvSpPr/>
          <p:nvPr/>
        </p:nvSpPr>
        <p:spPr>
          <a:xfrm rot="10800000">
            <a:off x="11570572" y="3883856"/>
            <a:ext cx="179882" cy="224852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uščica gor 15"/>
          <p:cNvSpPr/>
          <p:nvPr/>
        </p:nvSpPr>
        <p:spPr>
          <a:xfrm>
            <a:off x="11592411" y="4425274"/>
            <a:ext cx="179882" cy="2248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Puščica gor 16"/>
          <p:cNvSpPr/>
          <p:nvPr/>
        </p:nvSpPr>
        <p:spPr>
          <a:xfrm>
            <a:off x="11592411" y="4894088"/>
            <a:ext cx="179882" cy="2248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uščica gor 17"/>
          <p:cNvSpPr/>
          <p:nvPr/>
        </p:nvSpPr>
        <p:spPr>
          <a:xfrm>
            <a:off x="11594980" y="5823620"/>
            <a:ext cx="179882" cy="2248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Naslov 1"/>
          <p:cNvSpPr>
            <a:spLocks noGrp="1"/>
          </p:cNvSpPr>
          <p:nvPr>
            <p:ph type="title"/>
          </p:nvPr>
        </p:nvSpPr>
        <p:spPr>
          <a:xfrm>
            <a:off x="374756" y="-35605"/>
            <a:ext cx="10747224" cy="1065916"/>
          </a:xfrm>
        </p:spPr>
        <p:txBody>
          <a:bodyPr>
            <a:normAutofit/>
          </a:bodyPr>
          <a:lstStyle/>
          <a:p>
            <a:r>
              <a:rPr lang="sl-SI" sz="2800" b="1" dirty="0"/>
              <a:t>Poslovanje IJS (2011-2015) – 58 podjetij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68084"/>
              </p:ext>
            </p:extLst>
          </p:nvPr>
        </p:nvGraphicFramePr>
        <p:xfrm>
          <a:off x="374756" y="1158329"/>
          <a:ext cx="10747224" cy="514359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188561">
                  <a:extLst>
                    <a:ext uri="{9D8B030D-6E8A-4147-A177-3AD203B41FA5}">
                      <a16:colId xmlns="" xmlns:a16="http://schemas.microsoft.com/office/drawing/2014/main" val="1410809167"/>
                    </a:ext>
                  </a:extLst>
                </a:gridCol>
                <a:gridCol w="1768839">
                  <a:extLst>
                    <a:ext uri="{9D8B030D-6E8A-4147-A177-3AD203B41FA5}">
                      <a16:colId xmlns="" xmlns:a16="http://schemas.microsoft.com/office/drawing/2014/main" val="1599630537"/>
                    </a:ext>
                  </a:extLst>
                </a:gridCol>
                <a:gridCol w="1678899">
                  <a:extLst>
                    <a:ext uri="{9D8B030D-6E8A-4147-A177-3AD203B41FA5}">
                      <a16:colId xmlns="" xmlns:a16="http://schemas.microsoft.com/office/drawing/2014/main" val="4061319530"/>
                    </a:ext>
                  </a:extLst>
                </a:gridCol>
                <a:gridCol w="1678898">
                  <a:extLst>
                    <a:ext uri="{9D8B030D-6E8A-4147-A177-3AD203B41FA5}">
                      <a16:colId xmlns="" xmlns:a16="http://schemas.microsoft.com/office/drawing/2014/main" val="107934726"/>
                    </a:ext>
                  </a:extLst>
                </a:gridCol>
                <a:gridCol w="1708879">
                  <a:extLst>
                    <a:ext uri="{9D8B030D-6E8A-4147-A177-3AD203B41FA5}">
                      <a16:colId xmlns="" xmlns:a16="http://schemas.microsoft.com/office/drawing/2014/main" val="675140382"/>
                    </a:ext>
                  </a:extLst>
                </a:gridCol>
                <a:gridCol w="1723148">
                  <a:extLst>
                    <a:ext uri="{9D8B030D-6E8A-4147-A177-3AD203B41FA5}">
                      <a16:colId xmlns="" xmlns:a16="http://schemas.microsoft.com/office/drawing/2014/main" val="3394303497"/>
                    </a:ext>
                  </a:extLst>
                </a:gridCol>
              </a:tblGrid>
              <a:tr h="4907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2011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2012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2013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2014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2015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672859026"/>
                  </a:ext>
                </a:extLst>
              </a:tr>
              <a:tr h="5558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 Poslovni prihodki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388.109.399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403.283.269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431.509.887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468.268.263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483.696.036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459669702"/>
                  </a:ext>
                </a:extLst>
              </a:tr>
              <a:tr h="47936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 Poslovni odhodki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388.451.178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406.649.921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425.495.740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456.175.786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473.034.715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527965132"/>
                  </a:ext>
                </a:extLst>
              </a:tr>
              <a:tr h="9993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 Izid pred davki,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 obrestmi in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 amortizacijo (EBITDA)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21.316.438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19.490.740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30.903.836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35.550.395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33.326.655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293890820"/>
                  </a:ext>
                </a:extLst>
              </a:tr>
              <a:tr h="63268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 Poslovni izid iz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 poslovanja (EBIT)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>
                          <a:solidFill>
                            <a:srgbClr val="C00000"/>
                          </a:solidFill>
                          <a:effectLst/>
                        </a:rPr>
                        <a:t>-578.240</a:t>
                      </a:r>
                      <a:endParaRPr lang="sl-SI" sz="1800" u="none" strike="noStrike" kern="120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solidFill>
                            <a:srgbClr val="C00000"/>
                          </a:solidFill>
                          <a:effectLst/>
                        </a:rPr>
                        <a:t>-3.288.395</a:t>
                      </a:r>
                      <a:endParaRPr lang="sl-SI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6.028.854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12.225.330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9.501.624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559390584"/>
                  </a:ext>
                </a:extLst>
              </a:tr>
              <a:tr h="4038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 Celotni poslovni izid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2.385.400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19.227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8.751.969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14.233.004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15.193.293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935293005"/>
                  </a:ext>
                </a:extLst>
              </a:tr>
              <a:tr h="63268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 Povprečno št. 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 zaposlenih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>
                          <a:effectLst/>
                        </a:rPr>
                        <a:t>4.867,05</a:t>
                      </a:r>
                      <a:endParaRPr lang="sl-SI" sz="18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>
                          <a:effectLst/>
                        </a:rPr>
                        <a:t>4.958,01</a:t>
                      </a:r>
                      <a:endParaRPr lang="sl-SI" sz="18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4.989,00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5.102,49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5.171,68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862521827"/>
                  </a:ext>
                </a:extLst>
              </a:tr>
              <a:tr h="9490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 Povprečno št.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 zaposlenih vključno s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l-SI" sz="1800" b="1" u="none" strike="noStrike" kern="1200" dirty="0">
                          <a:effectLst/>
                        </a:rPr>
                        <a:t> tremi občinami</a:t>
                      </a:r>
                      <a:endParaRPr lang="sl-SI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>
                          <a:effectLst/>
                        </a:rPr>
                        <a:t>4.945,05</a:t>
                      </a:r>
                      <a:endParaRPr lang="sl-SI" sz="18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5.036,01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5.068,00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5.181,49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800" u="none" strike="noStrike" kern="1200" dirty="0">
                          <a:effectLst/>
                        </a:rPr>
                        <a:t>5.251,68</a:t>
                      </a:r>
                      <a:endParaRPr lang="sl-SI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656031946"/>
                  </a:ext>
                </a:extLst>
              </a:tr>
            </a:tbl>
          </a:graphicData>
        </a:graphic>
      </p:graphicFrame>
      <p:sp>
        <p:nvSpPr>
          <p:cNvPr id="20" name="Puščica gor 19"/>
          <p:cNvSpPr/>
          <p:nvPr/>
        </p:nvSpPr>
        <p:spPr>
          <a:xfrm rot="10800000">
            <a:off x="11570572" y="3098475"/>
            <a:ext cx="179882" cy="224852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632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738" y="0"/>
            <a:ext cx="1968262" cy="144857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Obeti 2016 (in naprej)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Gospodarska rast v Sloveniji </a:t>
            </a:r>
          </a:p>
          <a:p>
            <a:pPr lvl="1"/>
            <a:r>
              <a:rPr lang="sl-SI" dirty="0" err="1"/>
              <a:t>Umar</a:t>
            </a:r>
            <a:r>
              <a:rPr lang="sl-SI" dirty="0"/>
              <a:t> n</a:t>
            </a:r>
            <a:r>
              <a:rPr lang="it-IT" dirty="0" err="1"/>
              <a:t>apoved</a:t>
            </a:r>
            <a:r>
              <a:rPr lang="it-IT" dirty="0"/>
              <a:t> </a:t>
            </a:r>
            <a:r>
              <a:rPr lang="it-IT" dirty="0" err="1"/>
              <a:t>rasti</a:t>
            </a:r>
            <a:r>
              <a:rPr lang="it-IT" dirty="0"/>
              <a:t> BD</a:t>
            </a:r>
            <a:r>
              <a:rPr lang="sl-SI" dirty="0"/>
              <a:t>P</a:t>
            </a:r>
            <a:r>
              <a:rPr lang="sl-SI" sz="2000" dirty="0"/>
              <a:t> </a:t>
            </a:r>
            <a:r>
              <a:rPr lang="sl-SI" sz="1800" dirty="0"/>
              <a:t>(http://www.umar.gov.si/fileadmin/user_upload/publikacije/analiza/jesenska_napoved_2016/JesenskaNapoved2016-splet1.pdf )</a:t>
            </a:r>
          </a:p>
          <a:p>
            <a:pPr lvl="2"/>
            <a:r>
              <a:rPr lang="it-IT" dirty="0"/>
              <a:t>2016 </a:t>
            </a:r>
            <a:r>
              <a:rPr lang="sl-SI" dirty="0"/>
              <a:t>-</a:t>
            </a:r>
            <a:r>
              <a:rPr lang="it-IT" dirty="0"/>
              <a:t> 2,3 %</a:t>
            </a:r>
            <a:endParaRPr lang="sl-SI" dirty="0"/>
          </a:p>
          <a:p>
            <a:pPr lvl="2"/>
            <a:r>
              <a:rPr lang="it-IT" dirty="0"/>
              <a:t>2017</a:t>
            </a:r>
            <a:r>
              <a:rPr lang="sl-SI" dirty="0"/>
              <a:t> -</a:t>
            </a:r>
            <a:r>
              <a:rPr lang="it-IT" dirty="0"/>
              <a:t> 2,9 % </a:t>
            </a:r>
            <a:endParaRPr lang="sl-SI" dirty="0"/>
          </a:p>
          <a:p>
            <a:pPr lvl="2"/>
            <a:r>
              <a:rPr lang="it-IT" dirty="0"/>
              <a:t>2018 </a:t>
            </a:r>
            <a:r>
              <a:rPr lang="sl-SI" dirty="0"/>
              <a:t>-</a:t>
            </a:r>
            <a:r>
              <a:rPr lang="it-IT" dirty="0"/>
              <a:t> 2,6 %</a:t>
            </a:r>
            <a:endParaRPr lang="sl-SI" dirty="0"/>
          </a:p>
          <a:p>
            <a:r>
              <a:rPr lang="sl-SI" dirty="0"/>
              <a:t>Gospodarska rast v EU (Euro cona: +1,6%, EU: +1,8 %) </a:t>
            </a:r>
          </a:p>
          <a:p>
            <a:pPr marL="0" indent="0">
              <a:buNone/>
            </a:pPr>
            <a:r>
              <a:rPr lang="sl-SI" sz="1800" dirty="0"/>
              <a:t>     (Vir: http://ec.europa.eu/economy_finance/eu/forecasts/2016_spring_forecast_en.htm)</a:t>
            </a:r>
          </a:p>
          <a:p>
            <a:r>
              <a:rPr lang="sl-SI" dirty="0"/>
              <a:t>Cene strateških surovin, nafte in plina (ocena </a:t>
            </a:r>
            <a:r>
              <a:rPr lang="sl-SI" dirty="0" err="1"/>
              <a:t>World</a:t>
            </a:r>
            <a:r>
              <a:rPr lang="sl-SI" dirty="0"/>
              <a:t> bank)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8986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0962" y="147681"/>
            <a:ext cx="10515600" cy="1325563"/>
          </a:xfrm>
        </p:spPr>
        <p:txBody>
          <a:bodyPr/>
          <a:lstStyle/>
          <a:p>
            <a:r>
              <a:rPr lang="sl-SI" dirty="0"/>
              <a:t>EUROFER – </a:t>
            </a:r>
            <a:r>
              <a:rPr lang="sl-SI" dirty="0" smtClean="0"/>
              <a:t>NEW ARISINGS 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126" y="0"/>
            <a:ext cx="2210873" cy="1627129"/>
          </a:xfrm>
          <a:prstGeom prst="rect">
            <a:avLst/>
          </a:prstGeom>
        </p:spPr>
      </p:pic>
      <p:sp>
        <p:nvSpPr>
          <p:cNvPr id="6" name="Pravokotnik 5"/>
          <p:cNvSpPr/>
          <p:nvPr/>
        </p:nvSpPr>
        <p:spPr>
          <a:xfrm>
            <a:off x="838200" y="6148839"/>
            <a:ext cx="8590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Vir: http://www.eurofer.org/Facts&amp;Figures/Scrap%20price%20index.fhtml#newar</a:t>
            </a:r>
          </a:p>
        </p:txBody>
      </p:sp>
      <p:pic>
        <p:nvPicPr>
          <p:cNvPr id="5123" name="Picture 3" descr="http://www.eurofer.org/Facts&amp;Figures/ws.res/images/inPages/flecheUPBlue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065" y="1424065"/>
            <a:ext cx="73769" cy="9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www.eurofer.org/Facts&amp;Figures/ws.res/images/inPages/graphscrapnewa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066" y="1439940"/>
            <a:ext cx="7868656" cy="470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2085506" y="2765503"/>
            <a:ext cx="6096000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 cmpd="sng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Titillium25L1wt"/>
              </a:rPr>
              <a:t/>
            </a:r>
            <a:br>
              <a:rPr lang="en-US" dirty="0">
                <a:solidFill>
                  <a:srgbClr val="000000"/>
                </a:solidFill>
                <a:latin typeface="Titillium25L1wt"/>
              </a:rPr>
            </a:br>
            <a:r>
              <a:rPr lang="en-US" dirty="0">
                <a:solidFill>
                  <a:srgbClr val="000000"/>
                </a:solidFill>
                <a:latin typeface="Titillium25L1wt"/>
              </a:rPr>
              <a:t>Scrap price index</a:t>
            </a:r>
          </a:p>
          <a:p>
            <a:r>
              <a:rPr lang="en-US" dirty="0">
                <a:solidFill>
                  <a:srgbClr val="FF0000"/>
                </a:solidFill>
                <a:latin typeface="Titillium25L600wt"/>
              </a:rPr>
              <a:t>The publication of the EUROFER scrap price index has been indefinitely suspended.</a:t>
            </a:r>
            <a:r>
              <a:rPr lang="en-US" b="1" dirty="0">
                <a:solidFill>
                  <a:srgbClr val="FF0000"/>
                </a:solidFill>
                <a:latin typeface="Titillium25L1wt"/>
              </a:rPr>
              <a:t/>
            </a:r>
            <a:br>
              <a:rPr lang="en-US" b="1" dirty="0">
                <a:solidFill>
                  <a:srgbClr val="FF0000"/>
                </a:solidFill>
                <a:latin typeface="Titillium25L1wt"/>
              </a:rPr>
            </a:br>
            <a:r>
              <a:rPr lang="en-US" dirty="0">
                <a:solidFill>
                  <a:srgbClr val="000066"/>
                </a:solidFill>
                <a:latin typeface="Titillium25L600wt"/>
                <a:hlinkClick r:id="rId6"/>
              </a:rPr>
              <a:t>Click here for more information.</a:t>
            </a:r>
            <a:endParaRPr lang="en-US" b="1" dirty="0">
              <a:solidFill>
                <a:srgbClr val="FF0000"/>
              </a:solidFill>
              <a:latin typeface="Titillium25L1wt"/>
            </a:endParaRPr>
          </a:p>
        </p:txBody>
      </p:sp>
    </p:spTree>
    <p:extLst>
      <p:ext uri="{BB962C8B-B14F-4D97-AF65-F5344CB8AC3E}">
        <p14:creationId xmlns:p14="http://schemas.microsoft.com/office/powerpoint/2010/main" val="1359965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/>
          <a:srcRect l="19162" t="17660" r="20122" b="6916"/>
          <a:stretch/>
        </p:blipFill>
        <p:spPr>
          <a:xfrm>
            <a:off x="1460034" y="936811"/>
            <a:ext cx="8590613" cy="599989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70253"/>
            <a:ext cx="10515600" cy="1325563"/>
          </a:xfrm>
        </p:spPr>
        <p:txBody>
          <a:bodyPr/>
          <a:lstStyle/>
          <a:p>
            <a:r>
              <a:rPr lang="sl-SI" dirty="0" smtClean="0"/>
              <a:t>INDEKS BDSV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686" y="268941"/>
            <a:ext cx="1814947" cy="133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24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738" y="0"/>
            <a:ext cx="1968262" cy="1448575"/>
          </a:xfrm>
          <a:prstGeom prst="rect">
            <a:avLst/>
          </a:prstGeom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246529" y="615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l-SI" dirty="0" smtClean="0"/>
              <a:t>WORLD BANK – NAPOVED CEN SUROVIN </a:t>
            </a:r>
            <a:endParaRPr lang="sl-SI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627202"/>
              </p:ext>
            </p:extLst>
          </p:nvPr>
        </p:nvGraphicFramePr>
        <p:xfrm>
          <a:off x="160524" y="1807882"/>
          <a:ext cx="11763375" cy="318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5" imgW="11763392" imgH="2485957" progId="Excel.Sheet.12">
                  <p:embed/>
                </p:oleObj>
              </mc:Choice>
              <mc:Fallback>
                <p:oleObj name="Worksheet" r:id="rId5" imgW="11763392" imgH="2485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524" y="1807882"/>
                        <a:ext cx="11763375" cy="318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4475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509</Words>
  <Application>Microsoft Office PowerPoint</Application>
  <PresentationFormat>Širokozaslonsko</PresentationFormat>
  <Paragraphs>149</Paragraphs>
  <Slides>12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2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Titillium25L1wt</vt:lpstr>
      <vt:lpstr>Titillium25L600wt</vt:lpstr>
      <vt:lpstr>Officeova tema</vt:lpstr>
      <vt:lpstr>1_Officeova tema</vt:lpstr>
      <vt:lpstr>Worksheet</vt:lpstr>
      <vt:lpstr>PowerPointova predstavitev</vt:lpstr>
      <vt:lpstr>ZAKLJUČKI KONFERENCE 2015</vt:lpstr>
      <vt:lpstr>PowerPointova predstavitev</vt:lpstr>
      <vt:lpstr>Poslovanje članov Sekcije (2011-2015) - 31 podjetij </vt:lpstr>
      <vt:lpstr>Poslovanje IJS (2011-2015) – 58 podjetij </vt:lpstr>
      <vt:lpstr>Obeti 2016 (in naprej)</vt:lpstr>
      <vt:lpstr>EUROFER – NEW ARISINGS </vt:lpstr>
      <vt:lpstr>INDEKS BDSV</vt:lpstr>
      <vt:lpstr>PowerPointova predstavitev</vt:lpstr>
      <vt:lpstr>PowerPointova predstavitev</vt:lpstr>
      <vt:lpstr>Nadaljnji razlogi za pesimizem v branži reciklaže  surovin</vt:lpstr>
      <vt:lpstr>PowerPointova predstavitev</vt:lpstr>
    </vt:vector>
  </TitlesOfParts>
  <Company>Gorenje d.d.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Fišer Jure</dc:creator>
  <cp:lastModifiedBy>Žunkovič Petra</cp:lastModifiedBy>
  <cp:revision>51</cp:revision>
  <dcterms:created xsi:type="dcterms:W3CDTF">2014-09-19T22:59:17Z</dcterms:created>
  <dcterms:modified xsi:type="dcterms:W3CDTF">2016-10-06T15:44:48Z</dcterms:modified>
</cp:coreProperties>
</file>